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1" r:id="rId10"/>
    <p:sldId id="272" r:id="rId11"/>
    <p:sldId id="260" r:id="rId12"/>
    <p:sldId id="271" r:id="rId13"/>
    <p:sldId id="262" r:id="rId14"/>
    <p:sldId id="273" r:id="rId15"/>
    <p:sldId id="263" r:id="rId16"/>
    <p:sldId id="274" r:id="rId17"/>
    <p:sldId id="264" r:id="rId18"/>
    <p:sldId id="275" r:id="rId19"/>
    <p:sldId id="265" r:id="rId20"/>
    <p:sldId id="276" r:id="rId21"/>
    <p:sldId id="266" r:id="rId22"/>
    <p:sldId id="277" r:id="rId23"/>
    <p:sldId id="278" r:id="rId24"/>
    <p:sldId id="279" r:id="rId25"/>
    <p:sldId id="280" r:id="rId2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0AA44-9A9E-411E-9DE8-3BDD2AB98539}" v="7" dt="2025-06-26T19:14:05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5" autoAdjust="0"/>
    <p:restoredTop sz="96305" autoAdjust="0"/>
  </p:normalViewPr>
  <p:slideViewPr>
    <p:cSldViewPr>
      <p:cViewPr varScale="1">
        <p:scale>
          <a:sx n="51" d="100"/>
          <a:sy n="51" d="100"/>
        </p:scale>
        <p:origin x="148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Palka" userId="243f11c701ab3f11" providerId="LiveId" clId="{8FF0AA44-9A9E-411E-9DE8-3BDD2AB98539}"/>
    <pc:docChg chg="undo custSel addSld modSld">
      <pc:chgData name="Paul Palka" userId="243f11c701ab3f11" providerId="LiveId" clId="{8FF0AA44-9A9E-411E-9DE8-3BDD2AB98539}" dt="2025-06-26T19:20:53.418" v="778" actId="1076"/>
      <pc:docMkLst>
        <pc:docMk/>
      </pc:docMkLst>
      <pc:sldChg chg="addSp modSp mod">
        <pc:chgData name="Paul Palka" userId="243f11c701ab3f11" providerId="LiveId" clId="{8FF0AA44-9A9E-411E-9DE8-3BDD2AB98539}" dt="2025-06-20T17:35:06.779" v="230" actId="20577"/>
        <pc:sldMkLst>
          <pc:docMk/>
          <pc:sldMk cId="3159135484" sldId="270"/>
        </pc:sldMkLst>
        <pc:spChg chg="add mod">
          <ac:chgData name="Paul Palka" userId="243f11c701ab3f11" providerId="LiveId" clId="{8FF0AA44-9A9E-411E-9DE8-3BDD2AB98539}" dt="2025-06-20T17:35:06.779" v="230" actId="20577"/>
          <ac:spMkLst>
            <pc:docMk/>
            <pc:sldMk cId="3159135484" sldId="270"/>
            <ac:spMk id="3" creationId="{6E3C9466-1099-C49A-0367-1C6F924367F8}"/>
          </ac:spMkLst>
        </pc:spChg>
        <pc:picChg chg="add mod modCrop">
          <ac:chgData name="Paul Palka" userId="243f11c701ab3f11" providerId="LiveId" clId="{8FF0AA44-9A9E-411E-9DE8-3BDD2AB98539}" dt="2025-06-20T17:33:23.513" v="3" actId="1076"/>
          <ac:picMkLst>
            <pc:docMk/>
            <pc:sldMk cId="3159135484" sldId="270"/>
            <ac:picMk id="2" creationId="{A49E9166-91B4-AB7F-3805-22EE8100FE8D}"/>
          </ac:picMkLst>
        </pc:picChg>
      </pc:sldChg>
      <pc:sldChg chg="addSp delSp modSp add mod">
        <pc:chgData name="Paul Palka" userId="243f11c701ab3f11" providerId="LiveId" clId="{8FF0AA44-9A9E-411E-9DE8-3BDD2AB98539}" dt="2025-06-26T19:20:24.795" v="776" actId="1076"/>
        <pc:sldMkLst>
          <pc:docMk/>
          <pc:sldMk cId="3404799297" sldId="278"/>
        </pc:sldMkLst>
        <pc:spChg chg="del mod">
          <ac:chgData name="Paul Palka" userId="243f11c701ab3f11" providerId="LiveId" clId="{8FF0AA44-9A9E-411E-9DE8-3BDD2AB98539}" dt="2025-06-26T18:44:18.750" v="242"/>
          <ac:spMkLst>
            <pc:docMk/>
            <pc:sldMk cId="3404799297" sldId="278"/>
            <ac:spMk id="6" creationId="{1B33C362-16E9-39F3-1231-C9DE984001F3}"/>
          </ac:spMkLst>
        </pc:spChg>
        <pc:spChg chg="add mod">
          <ac:chgData name="Paul Palka" userId="243f11c701ab3f11" providerId="LiveId" clId="{8FF0AA44-9A9E-411E-9DE8-3BDD2AB98539}" dt="2025-06-26T19:20:24.795" v="776" actId="1076"/>
          <ac:spMkLst>
            <pc:docMk/>
            <pc:sldMk cId="3404799297" sldId="278"/>
            <ac:spMk id="8" creationId="{6F900937-8C30-2C5C-DED1-424588EED0EE}"/>
          </ac:spMkLst>
        </pc:spChg>
        <pc:spChg chg="add mod">
          <ac:chgData name="Paul Palka" userId="243f11c701ab3f11" providerId="LiveId" clId="{8FF0AA44-9A9E-411E-9DE8-3BDD2AB98539}" dt="2025-06-26T19:19:27.337" v="773" actId="207"/>
          <ac:spMkLst>
            <pc:docMk/>
            <pc:sldMk cId="3404799297" sldId="278"/>
            <ac:spMk id="9" creationId="{99EE2646-8621-0616-FAAC-3AEF43B702DD}"/>
          </ac:spMkLst>
        </pc:spChg>
        <pc:picChg chg="add mod">
          <ac:chgData name="Paul Palka" userId="243f11c701ab3f11" providerId="LiveId" clId="{8FF0AA44-9A9E-411E-9DE8-3BDD2AB98539}" dt="2025-06-26T19:06:41.456" v="473" actId="1076"/>
          <ac:picMkLst>
            <pc:docMk/>
            <pc:sldMk cId="3404799297" sldId="278"/>
            <ac:picMk id="3" creationId="{19782BA7-3EF5-420B-226A-C1247E8BDBAF}"/>
          </ac:picMkLst>
        </pc:picChg>
        <pc:picChg chg="del">
          <ac:chgData name="Paul Palka" userId="243f11c701ab3f11" providerId="LiveId" clId="{8FF0AA44-9A9E-411E-9DE8-3BDD2AB98539}" dt="2025-06-26T18:44:18.750" v="240" actId="478"/>
          <ac:picMkLst>
            <pc:docMk/>
            <pc:sldMk cId="3404799297" sldId="278"/>
            <ac:picMk id="5" creationId="{7E19C643-E222-1C8D-2BB5-650F497DFEDC}"/>
          </ac:picMkLst>
        </pc:picChg>
        <pc:picChg chg="add mod">
          <ac:chgData name="Paul Palka" userId="243f11c701ab3f11" providerId="LiveId" clId="{8FF0AA44-9A9E-411E-9DE8-3BDD2AB98539}" dt="2025-06-26T19:07:12.207" v="477" actId="1076"/>
          <ac:picMkLst>
            <pc:docMk/>
            <pc:sldMk cId="3404799297" sldId="278"/>
            <ac:picMk id="7" creationId="{548A9697-E02C-B2C2-7F2A-333B87F4FFA1}"/>
          </ac:picMkLst>
        </pc:picChg>
      </pc:sldChg>
      <pc:sldChg chg="addSp delSp modSp add mod">
        <pc:chgData name="Paul Palka" userId="243f11c701ab3f11" providerId="LiveId" clId="{8FF0AA44-9A9E-411E-9DE8-3BDD2AB98539}" dt="2025-06-26T19:20:42.034" v="777" actId="1076"/>
        <pc:sldMkLst>
          <pc:docMk/>
          <pc:sldMk cId="2117397722" sldId="279"/>
        </pc:sldMkLst>
        <pc:spChg chg="del mod">
          <ac:chgData name="Paul Palka" userId="243f11c701ab3f11" providerId="LiveId" clId="{8FF0AA44-9A9E-411E-9DE8-3BDD2AB98539}" dt="2025-06-26T18:47:43.504" v="246"/>
          <ac:spMkLst>
            <pc:docMk/>
            <pc:sldMk cId="2117397722" sldId="279"/>
            <ac:spMk id="6" creationId="{222B61B2-873A-9D4D-B3C0-6C0827CE628C}"/>
          </ac:spMkLst>
        </pc:spChg>
        <pc:spChg chg="add mod">
          <ac:chgData name="Paul Palka" userId="243f11c701ab3f11" providerId="LiveId" clId="{8FF0AA44-9A9E-411E-9DE8-3BDD2AB98539}" dt="2025-06-26T19:20:42.034" v="777" actId="1076"/>
          <ac:spMkLst>
            <pc:docMk/>
            <pc:sldMk cId="2117397722" sldId="279"/>
            <ac:spMk id="8" creationId="{953D3364-DF12-7FC0-DF9A-4007166264AB}"/>
          </ac:spMkLst>
        </pc:spChg>
        <pc:picChg chg="add mod">
          <ac:chgData name="Paul Palka" userId="243f11c701ab3f11" providerId="LiveId" clId="{8FF0AA44-9A9E-411E-9DE8-3BDD2AB98539}" dt="2025-06-26T18:57:40.200" v="410" actId="1076"/>
          <ac:picMkLst>
            <pc:docMk/>
            <pc:sldMk cId="2117397722" sldId="279"/>
            <ac:picMk id="3" creationId="{389E7363-BED2-12AB-92BB-6767D234F7D5}"/>
          </ac:picMkLst>
        </pc:picChg>
        <pc:picChg chg="del">
          <ac:chgData name="Paul Palka" userId="243f11c701ab3f11" providerId="LiveId" clId="{8FF0AA44-9A9E-411E-9DE8-3BDD2AB98539}" dt="2025-06-26T18:45:09.570" v="243" actId="478"/>
          <ac:picMkLst>
            <pc:docMk/>
            <pc:sldMk cId="2117397722" sldId="279"/>
            <ac:picMk id="5" creationId="{3DB25B09-992A-616E-03FC-B0EF8A9E6FDB}"/>
          </ac:picMkLst>
        </pc:picChg>
        <pc:picChg chg="add del mod">
          <ac:chgData name="Paul Palka" userId="243f11c701ab3f11" providerId="LiveId" clId="{8FF0AA44-9A9E-411E-9DE8-3BDD2AB98539}" dt="2025-06-26T18:49:53.629" v="257" actId="478"/>
          <ac:picMkLst>
            <pc:docMk/>
            <pc:sldMk cId="2117397722" sldId="279"/>
            <ac:picMk id="7" creationId="{187BE03D-0970-019E-85BA-DBFBBD6809AC}"/>
          </ac:picMkLst>
        </pc:picChg>
      </pc:sldChg>
      <pc:sldChg chg="addSp delSp modSp add mod">
        <pc:chgData name="Paul Palka" userId="243f11c701ab3f11" providerId="LiveId" clId="{8FF0AA44-9A9E-411E-9DE8-3BDD2AB98539}" dt="2025-06-26T19:20:53.418" v="778" actId="1076"/>
        <pc:sldMkLst>
          <pc:docMk/>
          <pc:sldMk cId="1606420793" sldId="280"/>
        </pc:sldMkLst>
        <pc:spChg chg="add mod">
          <ac:chgData name="Paul Palka" userId="243f11c701ab3f11" providerId="LiveId" clId="{8FF0AA44-9A9E-411E-9DE8-3BDD2AB98539}" dt="2025-06-26T19:20:53.418" v="778" actId="1076"/>
          <ac:spMkLst>
            <pc:docMk/>
            <pc:sldMk cId="1606420793" sldId="280"/>
            <ac:spMk id="2" creationId="{8275B84B-171E-2116-2437-A13FD17156F4}"/>
          </ac:spMkLst>
        </pc:spChg>
        <pc:picChg chg="del">
          <ac:chgData name="Paul Palka" userId="243f11c701ab3f11" providerId="LiveId" clId="{8FF0AA44-9A9E-411E-9DE8-3BDD2AB98539}" dt="2025-06-26T18:49:15.490" v="253" actId="478"/>
          <ac:picMkLst>
            <pc:docMk/>
            <pc:sldMk cId="1606420793" sldId="280"/>
            <ac:picMk id="3" creationId="{1584D24C-4E3C-CF3C-6F38-AF1F465512C1}"/>
          </ac:picMkLst>
        </pc:picChg>
        <pc:picChg chg="mod">
          <ac:chgData name="Paul Palka" userId="243f11c701ab3f11" providerId="LiveId" clId="{8FF0AA44-9A9E-411E-9DE8-3BDD2AB98539}" dt="2025-06-26T18:49:26.528" v="256" actId="1076"/>
          <ac:picMkLst>
            <pc:docMk/>
            <pc:sldMk cId="1606420793" sldId="280"/>
            <ac:picMk id="7" creationId="{80B1F30E-4806-5522-4900-CC24DDF29D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.Borsenik@mikofc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.Borsenik@mikofc.or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A3F99C-9F35-4A9B-35D0-AB06BF80297A}"/>
              </a:ext>
            </a:extLst>
          </p:cNvPr>
          <p:cNvSpPr txBox="1"/>
          <p:nvPr/>
        </p:nvSpPr>
        <p:spPr>
          <a:xfrm>
            <a:off x="762000" y="1371600"/>
            <a:ext cx="1074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Deputy</a:t>
            </a:r>
            <a:b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8EAA1-B528-8364-92D5-ADFB7C2A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7772400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7617E-D5DA-ABD1-3E59-47A6FF0160BD}"/>
              </a:ext>
            </a:extLst>
          </p:cNvPr>
          <p:cNvSpPr txBox="1"/>
          <p:nvPr/>
        </p:nvSpPr>
        <p:spPr>
          <a:xfrm>
            <a:off x="8229600" y="171261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Naming your Council EFF Director is the first step to starting Cor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Supreme and the State can send direct communication on Cor activities to your Director to help them perform their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one of the 3 pillars of our order, with the  Program and Membership Directors</a:t>
            </a:r>
          </a:p>
        </p:txBody>
      </p:sp>
    </p:spTree>
    <p:extLst>
      <p:ext uri="{BB962C8B-B14F-4D97-AF65-F5344CB8AC3E}">
        <p14:creationId xmlns:p14="http://schemas.microsoft.com/office/powerpoint/2010/main" val="62541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243F4B-460B-C597-7A98-F3BFB4D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Cor Survey</a:t>
            </a: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63C66D0F-4204-407E-C6C4-DA10702E3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35052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41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8245C-37FC-7715-86D3-AAFF0789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8989706" cy="4497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1CE70-40B1-C05E-FEA6-21A0A3BEEE46}"/>
              </a:ext>
            </a:extLst>
          </p:cNvPr>
          <p:cNvSpPr txBox="1"/>
          <p:nvPr/>
        </p:nvSpPr>
        <p:spPr>
          <a:xfrm>
            <a:off x="76200" y="2286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Cor gathering, complete this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Let’s the State know who is meeting and how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survey takes less than 2 minutes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you track the success of your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survey does NOT have to be completed by the EFF Director, but it is </a:t>
            </a:r>
            <a:r>
              <a:rPr lang="en-US" dirty="0" err="1"/>
              <a:t>prefered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2A3F81-7126-722C-E3DC-BFFF76D9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11077</a:t>
            </a: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93068360-C6DF-BF2B-5B50-E784DD29B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714500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1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7AE91-5A64-C1BC-7B96-35C2284D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74126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64F4A-117C-D81A-59D7-3E6641B72A10}"/>
              </a:ext>
            </a:extLst>
          </p:cNvPr>
          <p:cNvSpPr txBox="1"/>
          <p:nvPr/>
        </p:nvSpPr>
        <p:spPr>
          <a:xfrm>
            <a:off x="9296400" y="2286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within 7 days of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Grand Knight does NOT have to complete the form, but his information needs to be in the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only get credit for FBN if completed properly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Attendees listed must be men over 18, catholic with name, email address  &amp; phone numbers listed</a:t>
            </a:r>
          </a:p>
        </p:txBody>
      </p:sp>
    </p:spTree>
    <p:extLst>
      <p:ext uri="{BB962C8B-B14F-4D97-AF65-F5344CB8AC3E}">
        <p14:creationId xmlns:p14="http://schemas.microsoft.com/office/powerpoint/2010/main" val="331916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4F88365-0AD6-5E59-ED31-19466AD3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1728 Annual Survey</a:t>
            </a: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838B564-A961-4140-E8C4-441929B07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714500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15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9068-AFA0-D450-7D3D-278E29CF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59" y="228600"/>
            <a:ext cx="7482555" cy="601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82C8C-EA15-3FA5-531D-B66EC3F511BE}"/>
              </a:ext>
            </a:extLst>
          </p:cNvPr>
          <p:cNvSpPr txBox="1"/>
          <p:nvPr/>
        </p:nvSpPr>
        <p:spPr>
          <a:xfrm>
            <a:off x="457200" y="2286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this survey completed, the Tax-Exempt Status of the K of C is in </a:t>
            </a:r>
            <a:r>
              <a:rPr lang="en-US" b="1" dirty="0"/>
              <a:t>jeopardy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needs to be submitted by 1/31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10784 is a great resource of information to complete this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1728A survey of members should be taken in December to help complete this form</a:t>
            </a:r>
          </a:p>
        </p:txBody>
      </p:sp>
    </p:spTree>
    <p:extLst>
      <p:ext uri="{BB962C8B-B14F-4D97-AF65-F5344CB8AC3E}">
        <p14:creationId xmlns:p14="http://schemas.microsoft.com/office/powerpoint/2010/main" val="295840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6F58B6-04CB-F1BD-9369-D8A7AEEB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1295 September</a:t>
            </a:r>
          </a:p>
        </p:txBody>
      </p:sp>
      <p:pic>
        <p:nvPicPr>
          <p:cNvPr id="3" name="Picture 2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BD6713F1-2E18-E0D1-12A7-9BC866119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3657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53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B894D-E8F5-AEAE-A1C8-DB8C7E81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" y="304800"/>
            <a:ext cx="8229600" cy="4820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47C1E-824D-DB75-E163-9B537F8D82EB}"/>
              </a:ext>
            </a:extLst>
          </p:cNvPr>
          <p:cNvSpPr txBox="1"/>
          <p:nvPr/>
        </p:nvSpPr>
        <p:spPr>
          <a:xfrm>
            <a:off x="8534400" y="3048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not completed for 2 years the Council is automatically suspended from the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completed twice a year June 30</a:t>
            </a:r>
            <a:r>
              <a:rPr lang="en-US" baseline="30000" dirty="0"/>
              <a:t>th</a:t>
            </a:r>
            <a:r>
              <a:rPr lang="en-US" dirty="0"/>
              <a:t> &amp; December 31</a:t>
            </a:r>
            <a:r>
              <a:rPr lang="en-US" baseline="30000" dirty="0"/>
              <a:t>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A and B </a:t>
            </a:r>
            <a:r>
              <a:rPr lang="en-US" b="1" dirty="0"/>
              <a:t>BOTH</a:t>
            </a:r>
            <a:r>
              <a:rPr lang="en-US" dirty="0"/>
              <a:t> need to be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June Report is Due 8/15 </a:t>
            </a:r>
          </a:p>
        </p:txBody>
      </p:sp>
    </p:spTree>
    <p:extLst>
      <p:ext uri="{BB962C8B-B14F-4D97-AF65-F5344CB8AC3E}">
        <p14:creationId xmlns:p14="http://schemas.microsoft.com/office/powerpoint/2010/main" val="235694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4A9082-8051-1D5C-0D35-E8126910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42900"/>
            <a:ext cx="10566400" cy="1143000"/>
          </a:xfrm>
        </p:spPr>
        <p:txBody>
          <a:bodyPr/>
          <a:lstStyle/>
          <a:p>
            <a:r>
              <a:rPr lang="en-US" dirty="0"/>
              <a:t>1295 February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67599C3-F50A-FFFB-B8A0-A6E24840B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6383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76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749BE-0B88-E00F-D6FB-9FFD8645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685800"/>
            <a:ext cx="9550400" cy="4114800"/>
          </a:xfrm>
        </p:spPr>
        <p:txBody>
          <a:bodyPr/>
          <a:lstStyle/>
          <a:p>
            <a:r>
              <a:rPr lang="en-US" sz="7200" i="1" dirty="0"/>
              <a:t>F </a:t>
            </a:r>
            <a:br>
              <a:rPr lang="en-US" sz="7200" i="1" dirty="0"/>
            </a:br>
            <a:r>
              <a:rPr lang="en-US" sz="7200" i="1" dirty="0"/>
              <a:t>Is For Forms </a:t>
            </a:r>
            <a:br>
              <a:rPr lang="en-US" sz="7200" i="1" dirty="0"/>
            </a:br>
            <a:r>
              <a:rPr lang="en-US" sz="7200" i="1" dirty="0"/>
              <a:t>and </a:t>
            </a:r>
            <a:br>
              <a:rPr lang="en-US" sz="7200" i="1" dirty="0"/>
            </a:br>
            <a:r>
              <a:rPr lang="en-US" sz="7200" i="1" dirty="0"/>
              <a:t>Forms are Fun</a:t>
            </a:r>
          </a:p>
        </p:txBody>
      </p:sp>
    </p:spTree>
    <p:extLst>
      <p:ext uri="{BB962C8B-B14F-4D97-AF65-F5344CB8AC3E}">
        <p14:creationId xmlns:p14="http://schemas.microsoft.com/office/powerpoint/2010/main" val="286684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F91DED-B271-1CD9-E252-C364DAF0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749" y="304800"/>
            <a:ext cx="8553493" cy="48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CCDC55-072A-6CC4-B3BF-4A6BFC429EC8}"/>
              </a:ext>
            </a:extLst>
          </p:cNvPr>
          <p:cNvSpPr txBox="1"/>
          <p:nvPr/>
        </p:nvSpPr>
        <p:spPr>
          <a:xfrm>
            <a:off x="268299" y="304800"/>
            <a:ext cx="28559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not completed for 2 years the Council is automatically suspended from the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completed twice a year June 30</a:t>
            </a:r>
            <a:r>
              <a:rPr lang="en-US" baseline="30000" dirty="0"/>
              <a:t>th</a:t>
            </a:r>
            <a:r>
              <a:rPr lang="en-US" dirty="0"/>
              <a:t> &amp; December 31</a:t>
            </a:r>
            <a:r>
              <a:rPr lang="en-US" baseline="30000" dirty="0"/>
              <a:t>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A and B </a:t>
            </a:r>
            <a:r>
              <a:rPr lang="en-US" b="1" dirty="0"/>
              <a:t>BOTH</a:t>
            </a:r>
            <a:r>
              <a:rPr lang="en-US" dirty="0"/>
              <a:t> need to be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December Report is Due 2/15 </a:t>
            </a:r>
          </a:p>
        </p:txBody>
      </p:sp>
    </p:spTree>
    <p:extLst>
      <p:ext uri="{BB962C8B-B14F-4D97-AF65-F5344CB8AC3E}">
        <p14:creationId xmlns:p14="http://schemas.microsoft.com/office/powerpoint/2010/main" val="107874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0D81D5-E570-624B-414C-37D610CB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SP7 Colombian Award</a:t>
            </a: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B878B2D-7C45-4113-85B4-F89B3FE0B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790700"/>
            <a:ext cx="32766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21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DDC02-2EAF-C27C-B2A5-A19916E9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23199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2C674-B53A-245E-3CE3-EF123024EAB8}"/>
              </a:ext>
            </a:extLst>
          </p:cNvPr>
          <p:cNvSpPr txBox="1"/>
          <p:nvPr/>
        </p:nvSpPr>
        <p:spPr>
          <a:xfrm>
            <a:off x="8991600" y="304800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Prior to 6/30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completion guarantees the Columbian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Page one to Understand what a Featured Program is and what qualifies as a featured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every Council should qualify for this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they don’t you need to work with the Council before they are no </a:t>
            </a:r>
            <a:r>
              <a:rPr lang="en-US"/>
              <a:t>longer 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8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39C77-5B19-75A6-F8AD-C1342E4E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82BA7-3EF5-420B-226A-C1247E8B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40" y="1162008"/>
            <a:ext cx="9366720" cy="226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A9697-E02C-B2C2-7F2A-333B87F4F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21" y="3600408"/>
            <a:ext cx="4374079" cy="198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900937-8C30-2C5C-DED1-424588EED0EE}"/>
              </a:ext>
            </a:extLst>
          </p:cNvPr>
          <p:cNvSpPr txBox="1"/>
          <p:nvPr/>
        </p:nvSpPr>
        <p:spPr>
          <a:xfrm>
            <a:off x="1544520" y="207901"/>
            <a:ext cx="910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State Expense Report For All Expenses OUTSIDE of your District, (i.e. Travel to Summer Meeting)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E2646-8621-0616-FAAC-3AEF43B702DD}"/>
              </a:ext>
            </a:extLst>
          </p:cNvPr>
          <p:cNvSpPr txBox="1"/>
          <p:nvPr/>
        </p:nvSpPr>
        <p:spPr>
          <a:xfrm>
            <a:off x="6077211" y="3848403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completing send to State Deputy Bary Borsenik @ </a:t>
            </a:r>
            <a:r>
              <a:rPr lang="en-US" sz="2400" u="sng" dirty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.Borsenik@mikofc.org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dirty="0"/>
              <a:t>Found on the MIKOFC.ORG in Resources tab, State &amp; Diocesan Directors Forms</a:t>
            </a:r>
          </a:p>
        </p:txBody>
      </p:sp>
    </p:spTree>
    <p:extLst>
      <p:ext uri="{BB962C8B-B14F-4D97-AF65-F5344CB8AC3E}">
        <p14:creationId xmlns:p14="http://schemas.microsoft.com/office/powerpoint/2010/main" val="340479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850-83A8-AF83-3907-666F8DDE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E7363-BED2-12AB-92BB-6767D234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29929"/>
            <a:ext cx="9677400" cy="348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D3364-DF12-7FC0-DF9A-4007166264AB}"/>
              </a:ext>
            </a:extLst>
          </p:cNvPr>
          <p:cNvSpPr txBox="1"/>
          <p:nvPr/>
        </p:nvSpPr>
        <p:spPr>
          <a:xfrm>
            <a:off x="1638300" y="381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Supreme Expense Report to be Completed and sent to the State Deputy, </a:t>
            </a:r>
            <a:r>
              <a:rPr lang="en-US" sz="2800" dirty="0">
                <a:hlinkClick r:id="rId3"/>
              </a:rPr>
              <a:t>B.Borsenik@mikofc.org</a:t>
            </a:r>
            <a:r>
              <a:rPr lang="en-US" sz="2800" dirty="0"/>
              <a:t> for expenses </a:t>
            </a:r>
            <a:r>
              <a:rPr lang="en-US" sz="2800" b="1" dirty="0"/>
              <a:t>in District Only Form 267DD</a:t>
            </a:r>
          </a:p>
        </p:txBody>
      </p:sp>
    </p:spTree>
    <p:extLst>
      <p:ext uri="{BB962C8B-B14F-4D97-AF65-F5344CB8AC3E}">
        <p14:creationId xmlns:p14="http://schemas.microsoft.com/office/powerpoint/2010/main" val="211739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95FA7-736C-A765-AF85-E6741B351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1F30E-4806-5522-4900-CC24DDF2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78" y="914400"/>
            <a:ext cx="8420243" cy="3296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75B84B-171E-2116-2437-A13FD17156F4}"/>
              </a:ext>
            </a:extLst>
          </p:cNvPr>
          <p:cNvSpPr txBox="1"/>
          <p:nvPr/>
        </p:nvSpPr>
        <p:spPr>
          <a:xfrm>
            <a:off x="3086099" y="4572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Complete the entire bottom section including signature.</a:t>
            </a:r>
          </a:p>
        </p:txBody>
      </p:sp>
    </p:spTree>
    <p:extLst>
      <p:ext uri="{BB962C8B-B14F-4D97-AF65-F5344CB8AC3E}">
        <p14:creationId xmlns:p14="http://schemas.microsoft.com/office/powerpoint/2010/main" val="160642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4320524-2297-E651-6022-A7C3E50E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42900"/>
            <a:ext cx="10566400" cy="1143000"/>
          </a:xfrm>
        </p:spPr>
        <p:txBody>
          <a:bodyPr/>
          <a:lstStyle/>
          <a:p>
            <a:r>
              <a:rPr lang="en-US" dirty="0"/>
              <a:t>185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0EAA7C4-8E6C-7125-7479-069788CE8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562100"/>
            <a:ext cx="37338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16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7A9CF-DC95-04D9-E962-265A2AA5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7010400" cy="4221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76592-0D80-B8DD-F09D-F0C6D6C184B2}"/>
              </a:ext>
            </a:extLst>
          </p:cNvPr>
          <p:cNvSpPr txBox="1"/>
          <p:nvPr/>
        </p:nvSpPr>
        <p:spPr>
          <a:xfrm>
            <a:off x="7848600" y="8382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to Supreme for access for Member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Initiates the Presidium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is due June 30</a:t>
            </a:r>
            <a:r>
              <a:rPr lang="en-US" baseline="30000" dirty="0"/>
              <a:t>th</a:t>
            </a:r>
            <a:r>
              <a:rPr lang="en-US" dirty="0"/>
              <a:t> right before the new fraternal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submitted online, make sure the dates are for the NEXT Fraternal Year, no the current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CAN’T make Star Council without this form being </a:t>
            </a:r>
            <a:r>
              <a:rPr lang="en-US" dirty="0" err="1"/>
              <a:t>subnmitted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B22DBE-444F-224E-7035-221BB02D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42900"/>
            <a:ext cx="10566400" cy="1143000"/>
          </a:xfrm>
        </p:spPr>
        <p:txBody>
          <a:bodyPr/>
          <a:lstStyle/>
          <a:p>
            <a:r>
              <a:rPr lang="en-US" dirty="0"/>
              <a:t>365</a:t>
            </a: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879315F-00AB-A49C-2DA5-5D312B60D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3657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02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998A7-E098-DC20-0FBB-0813C49D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"/>
            <a:ext cx="7811590" cy="442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202D1-E885-068F-BFC8-2083F40CB99B}"/>
              </a:ext>
            </a:extLst>
          </p:cNvPr>
          <p:cNvSpPr txBox="1"/>
          <p:nvPr/>
        </p:nvSpPr>
        <p:spPr>
          <a:xfrm>
            <a:off x="228600" y="6096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is due at the beginning of the Fraternal Year July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Initiates the Presidium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submitted online, make sure the dates are for the NEXT Fraternal Year, no the current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your plan for the Fraternal Year, key roles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4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529B05-DB33-DD7C-B80E-312098E8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57200"/>
            <a:ext cx="10566400" cy="1143000"/>
          </a:xfrm>
        </p:spPr>
        <p:txBody>
          <a:bodyPr/>
          <a:lstStyle/>
          <a:p>
            <a:r>
              <a:rPr lang="en-US" dirty="0"/>
              <a:t>10784</a:t>
            </a:r>
          </a:p>
        </p:txBody>
      </p:sp>
      <p:pic>
        <p:nvPicPr>
          <p:cNvPr id="3" name="Picture 2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3A72BA2C-19D3-457E-7031-CAF478FC3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6383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17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E9166-91B4-AB7F-3805-22EE8100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13"/>
          <a:stretch>
            <a:fillRect/>
          </a:stretch>
        </p:blipFill>
        <p:spPr>
          <a:xfrm>
            <a:off x="152400" y="457200"/>
            <a:ext cx="8387582" cy="3848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3C9466-1099-C49A-0367-1C6F924367F8}"/>
              </a:ext>
            </a:extLst>
          </p:cNvPr>
          <p:cNvSpPr txBox="1"/>
          <p:nvPr/>
        </p:nvSpPr>
        <p:spPr>
          <a:xfrm>
            <a:off x="8839200" y="3810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sent in after </a:t>
            </a:r>
            <a:r>
              <a:rPr lang="en-US" b="1" dirty="0"/>
              <a:t>every</a:t>
            </a:r>
            <a:r>
              <a:rPr lang="en-US" dirty="0"/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track for the SP-7 Award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Tells Supreme and the State we are active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member of the Council can submit as long as they have an email on file </a:t>
            </a:r>
            <a:r>
              <a:rPr lang="en-US"/>
              <a:t>with Supreme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660D97-B97A-61F2-C8C7-2B11B058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42900"/>
            <a:ext cx="10566400" cy="1143000"/>
          </a:xfrm>
        </p:spPr>
        <p:txBody>
          <a:bodyPr/>
          <a:lstStyle/>
          <a:p>
            <a:r>
              <a:rPr lang="en-US" dirty="0"/>
              <a:t>Cor Council Director</a:t>
            </a: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3B5D3C03-E3A4-6CA2-6B36-EF6C8AFCD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562100"/>
            <a:ext cx="37338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6317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3517</TotalTime>
  <Words>596</Words>
  <Application>Microsoft Office PowerPoint</Application>
  <PresentationFormat>Widescreen</PresentationFormat>
  <Paragraphs>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Calibri</vt:lpstr>
      <vt:lpstr>Trump Mediaeval</vt:lpstr>
      <vt:lpstr>Blank Presentation</vt:lpstr>
      <vt:lpstr>PowerPoint Presentation</vt:lpstr>
      <vt:lpstr>F  Is For Forms  and  Forms are Fun</vt:lpstr>
      <vt:lpstr>185</vt:lpstr>
      <vt:lpstr>PowerPoint Presentation</vt:lpstr>
      <vt:lpstr>365</vt:lpstr>
      <vt:lpstr>PowerPoint Presentation</vt:lpstr>
      <vt:lpstr>10784</vt:lpstr>
      <vt:lpstr>PowerPoint Presentation</vt:lpstr>
      <vt:lpstr>Cor Council Director</vt:lpstr>
      <vt:lpstr>PowerPoint Presentation</vt:lpstr>
      <vt:lpstr>Cor Survey</vt:lpstr>
      <vt:lpstr>PowerPoint Presentation</vt:lpstr>
      <vt:lpstr>11077</vt:lpstr>
      <vt:lpstr>PowerPoint Presentation</vt:lpstr>
      <vt:lpstr>1728 Annual Survey</vt:lpstr>
      <vt:lpstr>PowerPoint Presentation</vt:lpstr>
      <vt:lpstr>1295 September</vt:lpstr>
      <vt:lpstr>PowerPoint Presentation</vt:lpstr>
      <vt:lpstr>1295 February</vt:lpstr>
      <vt:lpstr>PowerPoint Presentation</vt:lpstr>
      <vt:lpstr>SP7 Colombian Award</vt:lpstr>
      <vt:lpstr>PowerPoint Presentation</vt:lpstr>
      <vt:lpstr>PowerPoint Presentation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Paul Palka</cp:lastModifiedBy>
  <cp:revision>350</cp:revision>
  <cp:lastPrinted>2016-06-08T13:53:49Z</cp:lastPrinted>
  <dcterms:created xsi:type="dcterms:W3CDTF">2020-05-18T16:01:53Z</dcterms:created>
  <dcterms:modified xsi:type="dcterms:W3CDTF">2025-06-26T19:20:54Z</dcterms:modified>
</cp:coreProperties>
</file>